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handoutMasterIdLst>
    <p:handoutMasterId r:id="rId27"/>
  </p:handoutMasterIdLst>
  <p:sldIdLst>
    <p:sldId id="256" r:id="rId2"/>
    <p:sldId id="257" r:id="rId3"/>
    <p:sldId id="278" r:id="rId4"/>
    <p:sldId id="258" r:id="rId5"/>
    <p:sldId id="259" r:id="rId6"/>
    <p:sldId id="260" r:id="rId7"/>
    <p:sldId id="261" r:id="rId8"/>
    <p:sldId id="262" r:id="rId9"/>
    <p:sldId id="263" r:id="rId10"/>
    <p:sldId id="264" r:id="rId11"/>
    <p:sldId id="265" r:id="rId12"/>
    <p:sldId id="266" r:id="rId13"/>
    <p:sldId id="267" r:id="rId14"/>
    <p:sldId id="268" r:id="rId15"/>
    <p:sldId id="279" r:id="rId16"/>
    <p:sldId id="280" r:id="rId17"/>
    <p:sldId id="269" r:id="rId18"/>
    <p:sldId id="271" r:id="rId19"/>
    <p:sldId id="272" r:id="rId20"/>
    <p:sldId id="273" r:id="rId21"/>
    <p:sldId id="274" r:id="rId22"/>
    <p:sldId id="275" r:id="rId23"/>
    <p:sldId id="276" r:id="rId24"/>
    <p:sldId id="270" r:id="rId25"/>
  </p:sldIdLst>
  <p:sldSz cx="12192000" cy="6858000"/>
  <p:notesSz cx="7053263" cy="9309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snapToGrid="0">
      <p:cViewPr varScale="1">
        <p:scale>
          <a:sx n="50" d="100"/>
          <a:sy n="50" d="100"/>
        </p:scale>
        <p:origin x="74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fr-CA"/>
          </a:p>
        </p:txBody>
      </p:sp>
      <p:sp>
        <p:nvSpPr>
          <p:cNvPr id="3" name="Espace réservé de la date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7C08B712-5F95-44FB-A213-542AAE28E169}" type="datetimeFigureOut">
              <a:rPr lang="fr-CA" smtClean="0"/>
              <a:t>2016-03-07</a:t>
            </a:fld>
            <a:endParaRPr lang="fr-CA"/>
          </a:p>
        </p:txBody>
      </p:sp>
      <p:sp>
        <p:nvSpPr>
          <p:cNvPr id="4" name="Espace réservé du pied de page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503AB502-B5D5-4042-8D8D-60E7C70BCB3A}" type="slidenum">
              <a:rPr lang="fr-CA" smtClean="0"/>
              <a:t>‹N°›</a:t>
            </a:fld>
            <a:endParaRPr lang="fr-CA"/>
          </a:p>
        </p:txBody>
      </p:sp>
    </p:spTree>
    <p:extLst>
      <p:ext uri="{BB962C8B-B14F-4D97-AF65-F5344CB8AC3E}">
        <p14:creationId xmlns:p14="http://schemas.microsoft.com/office/powerpoint/2010/main" val="138991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fr-CA"/>
          </a:p>
        </p:txBody>
      </p:sp>
      <p:sp>
        <p:nvSpPr>
          <p:cNvPr id="3" name="Espace réservé de la date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86AAE559-D1F3-4629-AD1E-FD8694790215}" type="datetimeFigureOut">
              <a:rPr lang="fr-CA" smtClean="0"/>
              <a:t>2016-03-07</a:t>
            </a:fld>
            <a:endParaRPr lang="fr-CA"/>
          </a:p>
        </p:txBody>
      </p:sp>
      <p:sp>
        <p:nvSpPr>
          <p:cNvPr id="4" name="Espace réservé de l'image des diapositives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fr-CA"/>
          </a:p>
        </p:txBody>
      </p:sp>
      <p:sp>
        <p:nvSpPr>
          <p:cNvPr id="5" name="Espace réservé des commentaires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6E6AB847-5AC8-42C2-AF53-C759E5C4F5CA}" type="slidenum">
              <a:rPr lang="fr-CA" smtClean="0"/>
              <a:t>‹N°›</a:t>
            </a:fld>
            <a:endParaRPr lang="fr-CA"/>
          </a:p>
        </p:txBody>
      </p:sp>
    </p:spTree>
    <p:extLst>
      <p:ext uri="{BB962C8B-B14F-4D97-AF65-F5344CB8AC3E}">
        <p14:creationId xmlns:p14="http://schemas.microsoft.com/office/powerpoint/2010/main" val="319656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6E6AB847-5AC8-42C2-AF53-C759E5C4F5CA}" type="slidenum">
              <a:rPr lang="fr-CA" smtClean="0"/>
              <a:t>1</a:t>
            </a:fld>
            <a:endParaRPr lang="fr-CA"/>
          </a:p>
        </p:txBody>
      </p:sp>
    </p:spTree>
    <p:extLst>
      <p:ext uri="{BB962C8B-B14F-4D97-AF65-F5344CB8AC3E}">
        <p14:creationId xmlns:p14="http://schemas.microsoft.com/office/powerpoint/2010/main" val="1154272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6E6AB847-5AC8-42C2-AF53-C759E5C4F5CA}" type="slidenum">
              <a:rPr lang="fr-CA" smtClean="0"/>
              <a:t>22</a:t>
            </a:fld>
            <a:endParaRPr lang="fr-CA"/>
          </a:p>
        </p:txBody>
      </p:sp>
    </p:spTree>
    <p:extLst>
      <p:ext uri="{BB962C8B-B14F-4D97-AF65-F5344CB8AC3E}">
        <p14:creationId xmlns:p14="http://schemas.microsoft.com/office/powerpoint/2010/main" val="3865305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r>
              <a:rPr lang="fr-FR" smtClean="0"/>
              <a:t>2016-03-05</a:t>
            </a:r>
            <a:endParaRPr lang="fr-CA"/>
          </a:p>
        </p:txBody>
      </p:sp>
      <p:sp>
        <p:nvSpPr>
          <p:cNvPr id="5" name="Footer Placeholder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Slide Number Placeholder 5"/>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1924073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r>
              <a:rPr lang="fr-FR" smtClean="0"/>
              <a:t>2016-03-05</a:t>
            </a:r>
            <a:endParaRPr lang="fr-CA"/>
          </a:p>
        </p:txBody>
      </p:sp>
      <p:sp>
        <p:nvSpPr>
          <p:cNvPr id="5" name="Footer Placeholder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Slide Number Placeholder 5"/>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3039372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r>
              <a:rPr lang="fr-FR" smtClean="0"/>
              <a:t>2016-03-05</a:t>
            </a:r>
            <a:endParaRPr lang="fr-CA"/>
          </a:p>
        </p:txBody>
      </p:sp>
      <p:sp>
        <p:nvSpPr>
          <p:cNvPr id="5" name="Footer Placeholder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Slide Number Placeholder 5"/>
          <p:cNvSpPr>
            <a:spLocks noGrp="1"/>
          </p:cNvSpPr>
          <p:nvPr>
            <p:ph type="sldNum" sz="quarter" idx="12"/>
          </p:nvPr>
        </p:nvSpPr>
        <p:spPr/>
        <p:txBody>
          <a:bodyPr/>
          <a:lstStyle/>
          <a:p>
            <a:fld id="{6CD1FD44-B06F-42D1-8AE0-2951901EBEB5}" type="slidenum">
              <a:rPr lang="fr-CA" smtClean="0"/>
              <a:t>‹N°›</a:t>
            </a:fld>
            <a:endParaRPr lang="fr-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69191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r>
              <a:rPr lang="fr-FR" smtClean="0"/>
              <a:t>2016-03-05</a:t>
            </a:r>
            <a:endParaRPr lang="fr-CA"/>
          </a:p>
        </p:txBody>
      </p:sp>
      <p:sp>
        <p:nvSpPr>
          <p:cNvPr id="5" name="Footer Placeholder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Slide Number Placeholder 5"/>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1627527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r>
              <a:rPr lang="fr-FR" smtClean="0"/>
              <a:t>2016-03-05</a:t>
            </a:r>
            <a:endParaRPr lang="fr-CA"/>
          </a:p>
        </p:txBody>
      </p:sp>
      <p:sp>
        <p:nvSpPr>
          <p:cNvPr id="5" name="Footer Placeholder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Slide Number Placeholder 5"/>
          <p:cNvSpPr>
            <a:spLocks noGrp="1"/>
          </p:cNvSpPr>
          <p:nvPr>
            <p:ph type="sldNum" sz="quarter" idx="12"/>
          </p:nvPr>
        </p:nvSpPr>
        <p:spPr/>
        <p:txBody>
          <a:bodyPr/>
          <a:lstStyle/>
          <a:p>
            <a:fld id="{6CD1FD44-B06F-42D1-8AE0-2951901EBEB5}" type="slidenum">
              <a:rPr lang="fr-CA" smtClean="0"/>
              <a:t>‹N°›</a:t>
            </a:fld>
            <a:endParaRPr lang="fr-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89758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r>
              <a:rPr lang="fr-FR" smtClean="0"/>
              <a:t>2016-03-05</a:t>
            </a:r>
            <a:endParaRPr lang="fr-CA"/>
          </a:p>
        </p:txBody>
      </p:sp>
      <p:sp>
        <p:nvSpPr>
          <p:cNvPr id="5" name="Footer Placeholder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Slide Number Placeholder 5"/>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1738416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r>
              <a:rPr lang="fr-FR" smtClean="0"/>
              <a:t>2016-03-05</a:t>
            </a:r>
            <a:endParaRPr lang="fr-CA"/>
          </a:p>
        </p:txBody>
      </p:sp>
      <p:sp>
        <p:nvSpPr>
          <p:cNvPr id="5" name="Footer Placeholder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Slide Number Placeholder 5"/>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2546758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r>
              <a:rPr lang="fr-FR" smtClean="0"/>
              <a:t>2016-03-05</a:t>
            </a:r>
            <a:endParaRPr lang="fr-CA"/>
          </a:p>
        </p:txBody>
      </p:sp>
      <p:sp>
        <p:nvSpPr>
          <p:cNvPr id="5" name="Footer Placeholder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Slide Number Placeholder 5"/>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3559259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r>
              <a:rPr lang="fr-FR" smtClean="0"/>
              <a:t>2016-03-05</a:t>
            </a:r>
            <a:endParaRPr lang="fr-CA"/>
          </a:p>
        </p:txBody>
      </p:sp>
      <p:sp>
        <p:nvSpPr>
          <p:cNvPr id="5" name="Footer Placeholder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Slide Number Placeholder 5"/>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2248072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r>
              <a:rPr lang="fr-FR" smtClean="0"/>
              <a:t>2016-03-05</a:t>
            </a:r>
            <a:endParaRPr lang="fr-CA"/>
          </a:p>
        </p:txBody>
      </p:sp>
      <p:sp>
        <p:nvSpPr>
          <p:cNvPr id="5" name="Footer Placeholder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Slide Number Placeholder 5"/>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3610291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r>
              <a:rPr lang="fr-FR" smtClean="0"/>
              <a:t>2016-03-05</a:t>
            </a:r>
            <a:endParaRPr lang="fr-CA"/>
          </a:p>
        </p:txBody>
      </p:sp>
      <p:sp>
        <p:nvSpPr>
          <p:cNvPr id="6" name="Footer Placeholder 5"/>
          <p:cNvSpPr>
            <a:spLocks noGrp="1"/>
          </p:cNvSpPr>
          <p:nvPr>
            <p:ph type="ftr" sz="quarter" idx="11"/>
          </p:nvPr>
        </p:nvSpPr>
        <p:spPr/>
        <p:txBody>
          <a:bodyPr/>
          <a:lstStyle/>
          <a:p>
            <a:r>
              <a:rPr lang="it-IT" smtClean="0"/>
              <a:t>Pontificia Adademia Pro Vita, XXII General Assembly 2016, Vatican City </a:t>
            </a:r>
            <a:endParaRPr lang="fr-CA"/>
          </a:p>
        </p:txBody>
      </p:sp>
      <p:sp>
        <p:nvSpPr>
          <p:cNvPr id="7" name="Slide Number Placeholder 6"/>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2717294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r>
              <a:rPr lang="fr-FR" smtClean="0"/>
              <a:t>2016-03-05</a:t>
            </a:r>
            <a:endParaRPr lang="fr-CA"/>
          </a:p>
        </p:txBody>
      </p:sp>
      <p:sp>
        <p:nvSpPr>
          <p:cNvPr id="8" name="Footer Placeholder 7"/>
          <p:cNvSpPr>
            <a:spLocks noGrp="1"/>
          </p:cNvSpPr>
          <p:nvPr>
            <p:ph type="ftr" sz="quarter" idx="11"/>
          </p:nvPr>
        </p:nvSpPr>
        <p:spPr/>
        <p:txBody>
          <a:bodyPr/>
          <a:lstStyle/>
          <a:p>
            <a:r>
              <a:rPr lang="it-IT" smtClean="0"/>
              <a:t>Pontificia Adademia Pro Vita, XXII General Assembly 2016, Vatican City </a:t>
            </a:r>
            <a:endParaRPr lang="fr-CA"/>
          </a:p>
        </p:txBody>
      </p:sp>
      <p:sp>
        <p:nvSpPr>
          <p:cNvPr id="9" name="Slide Number Placeholder 8"/>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399718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r>
              <a:rPr lang="fr-FR" smtClean="0"/>
              <a:t>2016-03-05</a:t>
            </a:r>
            <a:endParaRPr lang="fr-CA"/>
          </a:p>
        </p:txBody>
      </p:sp>
      <p:sp>
        <p:nvSpPr>
          <p:cNvPr id="4" name="Footer Placeholder 3"/>
          <p:cNvSpPr>
            <a:spLocks noGrp="1"/>
          </p:cNvSpPr>
          <p:nvPr>
            <p:ph type="ftr" sz="quarter" idx="11"/>
          </p:nvPr>
        </p:nvSpPr>
        <p:spPr/>
        <p:txBody>
          <a:bodyPr/>
          <a:lstStyle/>
          <a:p>
            <a:r>
              <a:rPr lang="it-IT" smtClean="0"/>
              <a:t>Pontificia Adademia Pro Vita, XXII General Assembly 2016, Vatican City </a:t>
            </a:r>
            <a:endParaRPr lang="fr-CA"/>
          </a:p>
        </p:txBody>
      </p:sp>
      <p:sp>
        <p:nvSpPr>
          <p:cNvPr id="5" name="Slide Number Placeholder 4"/>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1510641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smtClean="0"/>
              <a:t>2016-03-05</a:t>
            </a:r>
            <a:endParaRPr lang="fr-CA"/>
          </a:p>
        </p:txBody>
      </p:sp>
      <p:sp>
        <p:nvSpPr>
          <p:cNvPr id="3" name="Footer Placeholder 2"/>
          <p:cNvSpPr>
            <a:spLocks noGrp="1"/>
          </p:cNvSpPr>
          <p:nvPr>
            <p:ph type="ftr" sz="quarter" idx="11"/>
          </p:nvPr>
        </p:nvSpPr>
        <p:spPr/>
        <p:txBody>
          <a:bodyPr/>
          <a:lstStyle/>
          <a:p>
            <a:r>
              <a:rPr lang="it-IT" smtClean="0"/>
              <a:t>Pontificia Adademia Pro Vita, XXII General Assembly 2016, Vatican City </a:t>
            </a:r>
            <a:endParaRPr lang="fr-CA"/>
          </a:p>
        </p:txBody>
      </p:sp>
      <p:sp>
        <p:nvSpPr>
          <p:cNvPr id="4" name="Slide Number Placeholder 3"/>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3406234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r>
              <a:rPr lang="fr-FR" smtClean="0"/>
              <a:t>2016-03-05</a:t>
            </a:r>
            <a:endParaRPr lang="fr-CA"/>
          </a:p>
        </p:txBody>
      </p:sp>
      <p:sp>
        <p:nvSpPr>
          <p:cNvPr id="6" name="Footer Placeholder 5"/>
          <p:cNvSpPr>
            <a:spLocks noGrp="1"/>
          </p:cNvSpPr>
          <p:nvPr>
            <p:ph type="ftr" sz="quarter" idx="11"/>
          </p:nvPr>
        </p:nvSpPr>
        <p:spPr/>
        <p:txBody>
          <a:bodyPr/>
          <a:lstStyle/>
          <a:p>
            <a:r>
              <a:rPr lang="it-IT" smtClean="0"/>
              <a:t>Pontificia Adademia Pro Vita, XXII General Assembly 2016, Vatican City </a:t>
            </a:r>
            <a:endParaRPr lang="fr-CA"/>
          </a:p>
        </p:txBody>
      </p:sp>
      <p:sp>
        <p:nvSpPr>
          <p:cNvPr id="7" name="Slide Number Placeholder 6"/>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741455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r>
              <a:rPr lang="fr-FR" smtClean="0"/>
              <a:t>2016-03-05</a:t>
            </a:r>
            <a:endParaRPr lang="fr-CA"/>
          </a:p>
        </p:txBody>
      </p:sp>
      <p:sp>
        <p:nvSpPr>
          <p:cNvPr id="6" name="Footer Placeholder 5"/>
          <p:cNvSpPr>
            <a:spLocks noGrp="1"/>
          </p:cNvSpPr>
          <p:nvPr>
            <p:ph type="ftr" sz="quarter" idx="11"/>
          </p:nvPr>
        </p:nvSpPr>
        <p:spPr/>
        <p:txBody>
          <a:bodyPr/>
          <a:lstStyle/>
          <a:p>
            <a:r>
              <a:rPr lang="it-IT" smtClean="0"/>
              <a:t>Pontificia Adademia Pro Vita, XXII General Assembly 2016, Vatican City </a:t>
            </a:r>
            <a:endParaRPr lang="fr-CA"/>
          </a:p>
        </p:txBody>
      </p:sp>
      <p:sp>
        <p:nvSpPr>
          <p:cNvPr id="7" name="Slide Number Placeholder 6"/>
          <p:cNvSpPr>
            <a:spLocks noGrp="1"/>
          </p:cNvSpPr>
          <p:nvPr>
            <p:ph type="sldNum" sz="quarter" idx="12"/>
          </p:nvPr>
        </p:nvSpPr>
        <p:spPr/>
        <p:txBody>
          <a:bodyPr/>
          <a:lstStyle/>
          <a:p>
            <a:fld id="{6CD1FD44-B06F-42D1-8AE0-2951901EBEB5}" type="slidenum">
              <a:rPr lang="fr-CA" smtClean="0"/>
              <a:t>‹N°›</a:t>
            </a:fld>
            <a:endParaRPr lang="fr-CA"/>
          </a:p>
        </p:txBody>
      </p:sp>
    </p:spTree>
    <p:extLst>
      <p:ext uri="{BB962C8B-B14F-4D97-AF65-F5344CB8AC3E}">
        <p14:creationId xmlns:p14="http://schemas.microsoft.com/office/powerpoint/2010/main" val="354716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fr-FR" smtClean="0"/>
              <a:t>2016-03-05</a:t>
            </a:r>
            <a:endParaRPr lang="fr-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smtClean="0"/>
              <a:t>Pontificia Adademia Pro Vita, XXII General Assembly 2016, Vatican City </a:t>
            </a:r>
            <a:endParaRPr lang="fr-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D1FD44-B06F-42D1-8AE0-2951901EBEB5}" type="slidenum">
              <a:rPr lang="fr-CA" smtClean="0"/>
              <a:t>‹N°›</a:t>
            </a:fld>
            <a:endParaRPr lang="fr-CA"/>
          </a:p>
        </p:txBody>
      </p:sp>
    </p:spTree>
    <p:extLst>
      <p:ext uri="{BB962C8B-B14F-4D97-AF65-F5344CB8AC3E}">
        <p14:creationId xmlns:p14="http://schemas.microsoft.com/office/powerpoint/2010/main" val="12356426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1277" y="2496064"/>
            <a:ext cx="9902224" cy="1554771"/>
          </a:xfrm>
        </p:spPr>
        <p:txBody>
          <a:bodyPr>
            <a:noAutofit/>
          </a:bodyPr>
          <a:lstStyle/>
          <a:p>
            <a:r>
              <a:rPr lang="fr-CA" dirty="0" smtClean="0">
                <a:solidFill>
                  <a:schemeClr val="tx1"/>
                </a:solidFill>
              </a:rPr>
              <a:t>LA SITUATION DE L’EUTHANASIE </a:t>
            </a:r>
            <a:br>
              <a:rPr lang="fr-CA" dirty="0" smtClean="0">
                <a:solidFill>
                  <a:schemeClr val="tx1"/>
                </a:solidFill>
              </a:rPr>
            </a:br>
            <a:r>
              <a:rPr lang="fr-CA" dirty="0" smtClean="0">
                <a:solidFill>
                  <a:schemeClr val="tx1"/>
                </a:solidFill>
              </a:rPr>
              <a:t>ET DU SUICIDE ASSISTÉ </a:t>
            </a:r>
            <a:br>
              <a:rPr lang="fr-CA" dirty="0" smtClean="0">
                <a:solidFill>
                  <a:schemeClr val="tx1"/>
                </a:solidFill>
              </a:rPr>
            </a:br>
            <a:r>
              <a:rPr lang="fr-CA" dirty="0" smtClean="0">
                <a:solidFill>
                  <a:schemeClr val="tx1"/>
                </a:solidFill>
              </a:rPr>
              <a:t>AU CANADA</a:t>
            </a:r>
            <a:endParaRPr lang="fr-CA" dirty="0">
              <a:solidFill>
                <a:schemeClr val="tx1"/>
              </a:solidFill>
            </a:endParaRPr>
          </a:p>
        </p:txBody>
      </p:sp>
      <p:sp>
        <p:nvSpPr>
          <p:cNvPr id="3" name="Sous-titre 2"/>
          <p:cNvSpPr>
            <a:spLocks noGrp="1"/>
          </p:cNvSpPr>
          <p:nvPr>
            <p:ph type="subTitle" idx="1"/>
          </p:nvPr>
        </p:nvSpPr>
        <p:spPr>
          <a:xfrm>
            <a:off x="1507067" y="4368800"/>
            <a:ext cx="8716434" cy="778932"/>
          </a:xfrm>
        </p:spPr>
        <p:txBody>
          <a:bodyPr>
            <a:noAutofit/>
          </a:bodyPr>
          <a:lstStyle/>
          <a:p>
            <a:r>
              <a:rPr lang="fr-CA" sz="2400" dirty="0" smtClean="0">
                <a:solidFill>
                  <a:schemeClr val="tx1"/>
                </a:solidFill>
              </a:rPr>
              <a:t>Par Mgr Noël Simard, </a:t>
            </a:r>
            <a:r>
              <a:rPr lang="fr-CA" sz="2400" dirty="0" err="1" smtClean="0">
                <a:solidFill>
                  <a:schemeClr val="tx1"/>
                </a:solidFill>
              </a:rPr>
              <a:t>D.Th</a:t>
            </a:r>
            <a:endParaRPr lang="fr-CA" sz="2400" dirty="0" smtClean="0">
              <a:solidFill>
                <a:schemeClr val="tx1"/>
              </a:solidFill>
            </a:endParaRPr>
          </a:p>
          <a:p>
            <a:r>
              <a:rPr lang="fr-CA" sz="2400" dirty="0" smtClean="0">
                <a:solidFill>
                  <a:schemeClr val="tx1"/>
                </a:solidFill>
              </a:rPr>
              <a:t>Évêque de Valleyfield, Québec, Canada</a:t>
            </a:r>
            <a:endParaRPr lang="fr-CA" sz="2400" dirty="0">
              <a:solidFill>
                <a:schemeClr val="tx1"/>
              </a:solidFill>
            </a:endParaRPr>
          </a:p>
        </p:txBody>
      </p:sp>
      <p:sp>
        <p:nvSpPr>
          <p:cNvPr id="4" name="Espace réservé de la date 3"/>
          <p:cNvSpPr>
            <a:spLocks noGrp="1"/>
          </p:cNvSpPr>
          <p:nvPr>
            <p:ph type="dt" sz="half" idx="10"/>
          </p:nvPr>
        </p:nvSpPr>
        <p:spPr>
          <a:xfrm>
            <a:off x="7205133" y="6041362"/>
            <a:ext cx="1259245" cy="365125"/>
          </a:xfrm>
        </p:spPr>
        <p:txBody>
          <a:bodyPr/>
          <a:lstStyle/>
          <a:p>
            <a:r>
              <a:rPr lang="fr-FR" sz="1400" smtClean="0">
                <a:solidFill>
                  <a:schemeClr val="tx1"/>
                </a:solidFill>
              </a:rPr>
              <a:t>2016-03-05</a:t>
            </a:r>
            <a:endParaRPr lang="fr-CA" sz="1400" dirty="0">
              <a:solidFill>
                <a:schemeClr val="tx1"/>
              </a:solidFill>
            </a:endParaRPr>
          </a:p>
        </p:txBody>
      </p:sp>
      <p:sp>
        <p:nvSpPr>
          <p:cNvPr id="5" name="Espace réservé du pied de page 4"/>
          <p:cNvSpPr>
            <a:spLocks noGrp="1"/>
          </p:cNvSpPr>
          <p:nvPr>
            <p:ph type="ftr" sz="quarter" idx="11"/>
          </p:nvPr>
        </p:nvSpPr>
        <p:spPr/>
        <p:txBody>
          <a:bodyPr/>
          <a:lstStyle/>
          <a:p>
            <a:r>
              <a:rPr lang="it-IT" sz="1400" dirty="0" smtClean="0">
                <a:solidFill>
                  <a:schemeClr val="tx1"/>
                </a:solidFill>
              </a:rPr>
              <a:t>Pontificia Adademia Pro Vita, XXII General Assembly 2016, Vatican City </a:t>
            </a:r>
            <a:endParaRPr lang="fr-CA" sz="1400" dirty="0">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a:t>
            </a:fld>
            <a:endParaRPr lang="fr-CA"/>
          </a:p>
        </p:txBody>
      </p:sp>
    </p:spTree>
    <p:extLst>
      <p:ext uri="{BB962C8B-B14F-4D97-AF65-F5344CB8AC3E}">
        <p14:creationId xmlns:p14="http://schemas.microsoft.com/office/powerpoint/2010/main" val="1293696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lstStyle/>
          <a:p>
            <a:r>
              <a:rPr lang="fr-CA" dirty="0" smtClean="0"/>
              <a:t>2- QUELQUES FAITS MARQUANTS DU DÉBAT</a:t>
            </a:r>
          </a:p>
          <a:p>
            <a:endParaRPr lang="fr-CA" dirty="0"/>
          </a:p>
          <a:p>
            <a:r>
              <a:rPr lang="fr-CA" sz="2000" dirty="0" smtClean="0"/>
              <a:t>DE 1993 À 2015:  LA CAUSE CARTER ET TAYLOR</a:t>
            </a:r>
          </a:p>
          <a:p>
            <a:r>
              <a:rPr lang="fr-CA" sz="2000" dirty="0" smtClean="0"/>
              <a:t>Kay Carter et Gloria Taylor, deux dames gravement malades, ont recours aux tribunaux de la Colombie Britannique pour obtenir le droit à un soutien médical afin de mettre fin à leur vie.</a:t>
            </a:r>
          </a:p>
          <a:p>
            <a:r>
              <a:rPr lang="fr-CA" sz="2000" dirty="0" smtClean="0"/>
              <a:t>  - gain de cause en première instance;</a:t>
            </a:r>
          </a:p>
          <a:p>
            <a:r>
              <a:rPr lang="fr-CA" sz="2000" dirty="0"/>
              <a:t> </a:t>
            </a:r>
            <a:r>
              <a:rPr lang="fr-CA" sz="2000" dirty="0" smtClean="0"/>
              <a:t> - refus à la Cour d’appel de la Colombie-Britannique</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10</a:t>
            </a:fld>
            <a:endParaRPr lang="fr-CA"/>
          </a:p>
        </p:txBody>
      </p:sp>
    </p:spTree>
    <p:extLst>
      <p:ext uri="{BB962C8B-B14F-4D97-AF65-F5344CB8AC3E}">
        <p14:creationId xmlns:p14="http://schemas.microsoft.com/office/powerpoint/2010/main" val="3997581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a:xfrm>
            <a:off x="850072" y="1849375"/>
            <a:ext cx="10515600" cy="4351338"/>
          </a:xfrm>
        </p:spPr>
        <p:txBody>
          <a:bodyPr/>
          <a:lstStyle/>
          <a:p>
            <a:r>
              <a:rPr lang="fr-CA" dirty="0" smtClean="0"/>
              <a:t>2- QUELQUES FAITS MARQUANTS DU DÉBAT</a:t>
            </a:r>
          </a:p>
          <a:p>
            <a:endParaRPr lang="fr-CA" dirty="0" smtClean="0"/>
          </a:p>
          <a:p>
            <a:r>
              <a:rPr lang="fr-CA" sz="2000" dirty="0" smtClean="0"/>
              <a:t>- DE 1993 À 2015: LA CAUSE CARTER ET TAYLOR</a:t>
            </a:r>
          </a:p>
          <a:p>
            <a:pPr marL="0" indent="0">
              <a:buNone/>
            </a:pPr>
            <a:r>
              <a:rPr lang="fr-CA" sz="2000" dirty="0"/>
              <a:t> </a:t>
            </a:r>
            <a:r>
              <a:rPr lang="fr-CA" sz="2000" dirty="0" smtClean="0"/>
              <a:t>     - Entretemps, Kay Carter obtient un aide au suicide en Suisse tandis que Gloria Taylor meurt d’une infection.</a:t>
            </a:r>
          </a:p>
          <a:p>
            <a:pPr marL="0" indent="0">
              <a:buNone/>
            </a:pPr>
            <a:r>
              <a:rPr lang="fr-CA" sz="2000" dirty="0"/>
              <a:t> </a:t>
            </a:r>
            <a:r>
              <a:rPr lang="fr-CA" sz="2000" dirty="0" smtClean="0"/>
              <a:t>      - Leurs descendants et l’Association des libertés civiles de Colombie Britannique poursuivent les procédures devant la Cour suprême du Canada.  Ce plus haut tribunal devait décider si les articles du Code criminel qui criminalisent l’aide médicale à mourir  devaient être annulés et si les provinces pouvaient promulguer des lois autorisant l’aide médicale à mourir</a:t>
            </a:r>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11</a:t>
            </a:fld>
            <a:endParaRPr lang="fr-CA"/>
          </a:p>
        </p:txBody>
      </p:sp>
    </p:spTree>
    <p:extLst>
      <p:ext uri="{BB962C8B-B14F-4D97-AF65-F5344CB8AC3E}">
        <p14:creationId xmlns:p14="http://schemas.microsoft.com/office/powerpoint/2010/main" val="3089949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lstStyle/>
          <a:p>
            <a:r>
              <a:rPr lang="fr-CA" dirty="0" smtClean="0"/>
              <a:t>2- QUELQUES FAITS MARQUANTS DU DÉBAT</a:t>
            </a:r>
            <a:endParaRPr lang="fr-CA" dirty="0"/>
          </a:p>
          <a:p>
            <a:r>
              <a:rPr lang="fr-CA" sz="2000" dirty="0" smtClean="0"/>
              <a:t>- DE 1993 À 2015: LA CAUSE CARTER ET TAYLOR</a:t>
            </a:r>
          </a:p>
          <a:p>
            <a:pPr marL="0" indent="0">
              <a:buNone/>
            </a:pPr>
            <a:r>
              <a:rPr lang="fr-CA" sz="2000" dirty="0"/>
              <a:t> </a:t>
            </a:r>
            <a:r>
              <a:rPr lang="fr-CA" sz="2000" dirty="0" smtClean="0"/>
              <a:t>    -  4 JUIN 2014: La province de Québec adopte la loi 52 qui autorise un médecin à provoquer le décès d’un patient gravement malade et en phase terminale par l’administration d’un médicament.</a:t>
            </a:r>
          </a:p>
          <a:p>
            <a:pPr marL="0" indent="0">
              <a:buNone/>
            </a:pPr>
            <a:r>
              <a:rPr lang="fr-CA" sz="2000" dirty="0"/>
              <a:t> </a:t>
            </a:r>
            <a:r>
              <a:rPr lang="fr-CA" sz="2000" dirty="0" smtClean="0"/>
              <a:t>     - Le Québec défend la position que le suicide assisté ou l’euthanasie assistée est un soin de santé  ( ou soin en fin de vie) qui relève des compétences exclusives des provinces.</a:t>
            </a:r>
          </a:p>
          <a:p>
            <a:pPr marL="0" indent="0">
              <a:buNone/>
            </a:pPr>
            <a:r>
              <a:rPr lang="fr-CA" sz="2000" dirty="0"/>
              <a:t> </a:t>
            </a:r>
            <a:r>
              <a:rPr lang="fr-CA" sz="2000" dirty="0" smtClean="0"/>
              <a:t>      -  Début d’application de loi 52: 10 décembre 2015</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12</a:t>
            </a:fld>
            <a:endParaRPr lang="fr-CA"/>
          </a:p>
        </p:txBody>
      </p:sp>
    </p:spTree>
    <p:extLst>
      <p:ext uri="{BB962C8B-B14F-4D97-AF65-F5344CB8AC3E}">
        <p14:creationId xmlns:p14="http://schemas.microsoft.com/office/powerpoint/2010/main" val="2344706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lstStyle/>
          <a:p>
            <a:r>
              <a:rPr lang="fr-CA" dirty="0" smtClean="0"/>
              <a:t>2- QUELQUES FAITS MARQUANTS DU DÉBAT</a:t>
            </a:r>
          </a:p>
          <a:p>
            <a:r>
              <a:rPr lang="fr-CA" sz="2000" dirty="0" smtClean="0"/>
              <a:t>- DE 1993 À 2015: LA CAUSE CARTER ET TAYLOR</a:t>
            </a:r>
          </a:p>
          <a:p>
            <a:pPr marL="0" indent="0">
              <a:buNone/>
            </a:pPr>
            <a:r>
              <a:rPr lang="fr-CA" sz="2000" dirty="0"/>
              <a:t> </a:t>
            </a:r>
            <a:r>
              <a:rPr lang="fr-CA" sz="2000" dirty="0" smtClean="0"/>
              <a:t>    - 6 février 2015:   la Cour suprême du Canada déclare inconstitutionnelles les dispositions actuelles du Code Criminel interdisant l’aide au suicide et donne 12 mois au gouvernement canadien pour rédiger une nouvelle loi sur l’aide médicale à mourir.</a:t>
            </a:r>
          </a:p>
          <a:p>
            <a:pPr marL="0" indent="0">
              <a:buNone/>
            </a:pPr>
            <a:r>
              <a:rPr lang="fr-CA" sz="2000" dirty="0"/>
              <a:t> </a:t>
            </a:r>
            <a:r>
              <a:rPr lang="fr-CA" sz="2000" dirty="0" smtClean="0"/>
              <a:t>     - Le gouvernement canadien demande un sursis de 6 mois mais reçoit un sursis de 4 mois: l’échéance de la loi est donc juin 2016</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13</a:t>
            </a:fld>
            <a:endParaRPr lang="fr-CA"/>
          </a:p>
        </p:txBody>
      </p:sp>
    </p:spTree>
    <p:extLst>
      <p:ext uri="{BB962C8B-B14F-4D97-AF65-F5344CB8AC3E}">
        <p14:creationId xmlns:p14="http://schemas.microsoft.com/office/powerpoint/2010/main" val="281901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lstStyle/>
          <a:p>
            <a:r>
              <a:rPr lang="fr-CA" dirty="0" smtClean="0"/>
              <a:t>2- QUELQUES FAITS MARQUANTS DU DÉBAT</a:t>
            </a:r>
          </a:p>
          <a:p>
            <a:endParaRPr lang="fr-CA" dirty="0" smtClean="0"/>
          </a:p>
          <a:p>
            <a:r>
              <a:rPr lang="fr-CA" sz="2000" dirty="0" smtClean="0"/>
              <a:t>- DE 1993 À 2015: LA CAUSE CARTER ET TAYLOR</a:t>
            </a:r>
          </a:p>
          <a:p>
            <a:pPr marL="0" indent="0">
              <a:buNone/>
            </a:pPr>
            <a:r>
              <a:rPr lang="fr-CA" sz="2000" dirty="0"/>
              <a:t> </a:t>
            </a:r>
            <a:r>
              <a:rPr lang="fr-CA" sz="2000" dirty="0" smtClean="0"/>
              <a:t>    - D’ici juin 2016, des malades peuvent s’adresser à la Cour supérieure d’une province pour obtenir une dérogation. On invoque un souci d’équité et de compassion.</a:t>
            </a:r>
          </a:p>
          <a:p>
            <a:pPr marL="0" indent="0">
              <a:buNone/>
            </a:pPr>
            <a:r>
              <a:rPr lang="fr-CA" sz="2000" dirty="0"/>
              <a:t> </a:t>
            </a:r>
            <a:r>
              <a:rPr lang="fr-CA" sz="2000" dirty="0" smtClean="0"/>
              <a:t>    - Au Québec, la loi 52 continue de s’appliquer</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14</a:t>
            </a:fld>
            <a:endParaRPr lang="fr-CA"/>
          </a:p>
        </p:txBody>
      </p:sp>
    </p:spTree>
    <p:extLst>
      <p:ext uri="{BB962C8B-B14F-4D97-AF65-F5344CB8AC3E}">
        <p14:creationId xmlns:p14="http://schemas.microsoft.com/office/powerpoint/2010/main" val="3704169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I- L’EUTHANASIE ET L’AIDE AU SUICIDE: LA SITUATION AU CANADA</a:t>
            </a:r>
            <a:endParaRPr lang="fr-CA" sz="2800" dirty="0"/>
          </a:p>
        </p:txBody>
      </p:sp>
      <p:sp>
        <p:nvSpPr>
          <p:cNvPr id="3" name="Espace réservé du contenu 2"/>
          <p:cNvSpPr>
            <a:spLocks noGrp="1"/>
          </p:cNvSpPr>
          <p:nvPr>
            <p:ph idx="1"/>
          </p:nvPr>
        </p:nvSpPr>
        <p:spPr/>
        <p:txBody>
          <a:bodyPr>
            <a:normAutofit/>
          </a:bodyPr>
          <a:lstStyle/>
          <a:p>
            <a:r>
              <a:rPr lang="fr-CA" sz="2000" dirty="0" smtClean="0"/>
              <a:t>2- QUELQUES FAITS MARQUANTS DU DÉBAT</a:t>
            </a:r>
          </a:p>
          <a:p>
            <a:endParaRPr lang="fr-CA" sz="2000" dirty="0"/>
          </a:p>
          <a:p>
            <a:r>
              <a:rPr lang="fr-CA" sz="2000" dirty="0" smtClean="0"/>
              <a:t>25 FÉVRIER 2016:  </a:t>
            </a:r>
            <a:r>
              <a:rPr lang="fr-CA" sz="2000" b="1" u="sng" dirty="0" smtClean="0"/>
              <a:t>Rapport du comité mixte spécial du gouvernement du Canada sur « L’aide médicale à mourir »:</a:t>
            </a:r>
          </a:p>
          <a:p>
            <a:r>
              <a:rPr lang="fr-CA" sz="2000" dirty="0"/>
              <a:t> </a:t>
            </a:r>
            <a:r>
              <a:rPr lang="fr-CA" sz="2000" dirty="0" smtClean="0"/>
              <a:t>- Une approche centrée sur le patient</a:t>
            </a:r>
          </a:p>
          <a:p>
            <a:r>
              <a:rPr lang="fr-CA" sz="2000" dirty="0"/>
              <a:t> </a:t>
            </a:r>
            <a:r>
              <a:rPr lang="fr-CA" sz="2000" dirty="0" smtClean="0"/>
              <a:t> - Des recommandations dangereuses qui, entre autres, élargissent l’accès au suicide assisté pour les personnes atteintes d’une  maladie psychiatrique, souffrant de conditions psychologiques et même pour les personnes mineures ‘matures’</a:t>
            </a:r>
            <a:endParaRPr lang="fr-CA" sz="2000" dirty="0"/>
          </a:p>
        </p:txBody>
      </p:sp>
      <p:sp>
        <p:nvSpPr>
          <p:cNvPr id="4" name="Espace réservé de la date 3"/>
          <p:cNvSpPr>
            <a:spLocks noGrp="1"/>
          </p:cNvSpPr>
          <p:nvPr>
            <p:ph type="dt" sz="half" idx="10"/>
          </p:nvPr>
        </p:nvSpPr>
        <p:spPr/>
        <p:txBody>
          <a:bodyPr/>
          <a:lstStyle/>
          <a:p>
            <a:r>
              <a:rPr lang="fr-FR" smtClean="0"/>
              <a:t>2016-03-05</a:t>
            </a:r>
            <a:endParaRPr lang="fr-CA"/>
          </a:p>
        </p:txBody>
      </p:sp>
      <p:sp>
        <p:nvSpPr>
          <p:cNvPr id="5" name="Espace réservé du pied de page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15</a:t>
            </a:fld>
            <a:endParaRPr lang="fr-CA"/>
          </a:p>
        </p:txBody>
      </p:sp>
    </p:spTree>
    <p:extLst>
      <p:ext uri="{BB962C8B-B14F-4D97-AF65-F5344CB8AC3E}">
        <p14:creationId xmlns:p14="http://schemas.microsoft.com/office/powerpoint/2010/main" val="2071340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b="1" dirty="0" smtClean="0"/>
              <a:t>I- L’EUTHANASIE ET L’AIDE AU SUICIDE: LA SITUATION AU CANADA</a:t>
            </a:r>
            <a:endParaRPr lang="fr-CA" sz="2800" b="1" dirty="0"/>
          </a:p>
        </p:txBody>
      </p:sp>
      <p:sp>
        <p:nvSpPr>
          <p:cNvPr id="3" name="Espace réservé du contenu 2"/>
          <p:cNvSpPr>
            <a:spLocks noGrp="1"/>
          </p:cNvSpPr>
          <p:nvPr>
            <p:ph idx="1"/>
          </p:nvPr>
        </p:nvSpPr>
        <p:spPr/>
        <p:txBody>
          <a:bodyPr/>
          <a:lstStyle/>
          <a:p>
            <a:r>
              <a:rPr lang="fr-CA" dirty="0" smtClean="0"/>
              <a:t>2- QUELQUES FAITS MARQUANTS DU DÉBAT</a:t>
            </a:r>
          </a:p>
          <a:p>
            <a:endParaRPr lang="fr-CA" dirty="0"/>
          </a:p>
          <a:p>
            <a:r>
              <a:rPr lang="fr-CA" dirty="0" smtClean="0"/>
              <a:t>- </a:t>
            </a:r>
            <a:r>
              <a:rPr lang="fr-CA" b="1" u="sng" dirty="0" smtClean="0"/>
              <a:t>25 FÉVRIER 2016: LE RAPPORT DU COMITÉ MIXTE SPÉCIAL DU GOUVERNEMENT SUR «  L’AIDE MÉDICALE À MOURIR »</a:t>
            </a:r>
            <a:r>
              <a:rPr lang="fr-CA" dirty="0" smtClean="0"/>
              <a:t>:</a:t>
            </a:r>
          </a:p>
          <a:p>
            <a:r>
              <a:rPr lang="fr-CA" dirty="0"/>
              <a:t> </a:t>
            </a:r>
            <a:r>
              <a:rPr lang="fr-CA" dirty="0" smtClean="0"/>
              <a:t>  - On recommande « que tous les professionnels de la santé soient tenus à tout le moins d’ »aiguiller correctement » les patients qui demandent le suicide assisté  - niant ainsi le droit à l’objection de conscience.</a:t>
            </a:r>
          </a:p>
          <a:p>
            <a:r>
              <a:rPr lang="fr-CA" dirty="0"/>
              <a:t> </a:t>
            </a:r>
            <a:r>
              <a:rPr lang="fr-CA" dirty="0" smtClean="0"/>
              <a:t>  - On recommande que tous les établissements de santé subventionnés par l’État au Canada offrent le suicide assisté…</a:t>
            </a:r>
          </a:p>
          <a:p>
            <a:r>
              <a:rPr lang="fr-CA" dirty="0"/>
              <a:t> </a:t>
            </a:r>
            <a:r>
              <a:rPr lang="fr-CA" dirty="0" smtClean="0"/>
              <a:t>   - Un rapport qui prône l’accès à la mort plutôt que la protection </a:t>
            </a:r>
            <a:r>
              <a:rPr lang="fr-CA" smtClean="0"/>
              <a:t>des vivants</a:t>
            </a:r>
            <a:endParaRPr lang="fr-CA" dirty="0"/>
          </a:p>
        </p:txBody>
      </p:sp>
      <p:sp>
        <p:nvSpPr>
          <p:cNvPr id="4" name="Espace réservé de la date 3"/>
          <p:cNvSpPr>
            <a:spLocks noGrp="1"/>
          </p:cNvSpPr>
          <p:nvPr>
            <p:ph type="dt" sz="half" idx="10"/>
          </p:nvPr>
        </p:nvSpPr>
        <p:spPr/>
        <p:txBody>
          <a:bodyPr/>
          <a:lstStyle/>
          <a:p>
            <a:r>
              <a:rPr lang="fr-FR" smtClean="0"/>
              <a:t>2016-03-05</a:t>
            </a:r>
            <a:endParaRPr lang="fr-CA"/>
          </a:p>
        </p:txBody>
      </p:sp>
      <p:sp>
        <p:nvSpPr>
          <p:cNvPr id="5" name="Espace réservé du pied de page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16</a:t>
            </a:fld>
            <a:endParaRPr lang="fr-CA"/>
          </a:p>
        </p:txBody>
      </p:sp>
    </p:spTree>
    <p:extLst>
      <p:ext uri="{BB962C8B-B14F-4D97-AF65-F5344CB8AC3E}">
        <p14:creationId xmlns:p14="http://schemas.microsoft.com/office/powerpoint/2010/main" val="262706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II- LES OPPOSANTS À L’EUTHANASIE ET À L’AIDE AU SUICIDE</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lstStyle/>
          <a:p>
            <a:r>
              <a:rPr lang="fr-CA" sz="2000" dirty="0" smtClean="0"/>
              <a:t>- BEAUCOUP DE GROUPES CONFESSIONNELS ET NON CONFESSIONNELS SE SONT OPPOSÉS VIGOUREUSEMENT AUX PRATIQUES DE L’EUTHANASIE ET DE L’AIDE AU SUICIDE ET ÀLEUR DÉCRIMINALISATION, ET CE,  EN DÉPIT DES DIFFICUTÉS RENCONTRÉES ET DU SOI-DISANT CONSENSUS EN FAVEUR DE L’EUTHANASIE.</a:t>
            </a:r>
          </a:p>
          <a:p>
            <a:r>
              <a:rPr lang="fr-CA" sz="2000" dirty="0" smtClean="0"/>
              <a:t>- PLUSIEURS PRISES DE PAROLE ET INTERVENTIONS DES ÉVÊQUES DU CANADA ET DU QUÉBEC: LETTRES AUX DÉPUTÉS, MÉMOIRES, COMMUNIQUÉS DE PRESSE, ARTICLES DANS LES JOURNAUX, MARCHES NATIONALES ET PROVINCIALES, ETC</a:t>
            </a:r>
            <a:r>
              <a:rPr lang="fr-CA" dirty="0" smtClean="0"/>
              <a:t>.</a:t>
            </a:r>
            <a:endParaRPr lang="fr-CA"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17</a:t>
            </a:fld>
            <a:endParaRPr lang="fr-CA"/>
          </a:p>
        </p:txBody>
      </p:sp>
    </p:spTree>
    <p:extLst>
      <p:ext uri="{BB962C8B-B14F-4D97-AF65-F5344CB8AC3E}">
        <p14:creationId xmlns:p14="http://schemas.microsoft.com/office/powerpoint/2010/main" val="1202761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II- LES OPPOSANTS À L’EUTHANASIE ET À L’AIDE AU SUICIDE</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normAutofit/>
          </a:bodyPr>
          <a:lstStyle/>
          <a:p>
            <a:r>
              <a:rPr lang="fr-CA" sz="2000" dirty="0" smtClean="0"/>
              <a:t>Quelques interventions et actions:</a:t>
            </a:r>
          </a:p>
          <a:p>
            <a:r>
              <a:rPr lang="fr-CA" sz="2000" dirty="0" smtClean="0"/>
              <a:t>- 19 septembre 2013:  présentation d’un mémoire à la Commission chargée de la consultation en vue de la loi 52  par deux représentants de l’Assemblée des évêques du Québec</a:t>
            </a:r>
          </a:p>
          <a:p>
            <a:r>
              <a:rPr lang="fr-CA" sz="2000" dirty="0"/>
              <a:t> </a:t>
            </a:r>
            <a:r>
              <a:rPr lang="fr-CA" sz="2000" dirty="0" smtClean="0"/>
              <a:t>- Actions et interventions faites par l’Organisme catholique pour la vie et la famille de la Conférence des évêques du Canada,  par l’Euthanasia </a:t>
            </a:r>
            <a:r>
              <a:rPr lang="fr-CA" sz="2000" dirty="0" err="1" smtClean="0"/>
              <a:t>Prevention</a:t>
            </a:r>
            <a:r>
              <a:rPr lang="fr-CA" sz="2000" dirty="0" smtClean="0"/>
              <a:t> Coalition, par l’Institut catholique canadien de bioéthique, par Vivre dans la dignité, par le Collectif des médecins qui refusent la pratique de l’euthanasie, par Life Canada, par beaucoup d’autres groupes luttant pour le respect de la vie de la personne jusqu’à sa mort naturelle</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dirty="0" smtClean="0">
                <a:solidFill>
                  <a:schemeClr val="tx1"/>
                </a:solidFill>
              </a:rPr>
              <a:t>Pontificia Adademia Pro Vita, XXII General Assembly 2016, Vatican City </a:t>
            </a:r>
            <a:endParaRPr lang="fr-CA" dirty="0">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18</a:t>
            </a:fld>
            <a:endParaRPr lang="fr-CA"/>
          </a:p>
        </p:txBody>
      </p:sp>
    </p:spTree>
    <p:extLst>
      <p:ext uri="{BB962C8B-B14F-4D97-AF65-F5344CB8AC3E}">
        <p14:creationId xmlns:p14="http://schemas.microsoft.com/office/powerpoint/2010/main" val="1620090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II- LES OPPOSANTS À L’EUTHANASIE ET L’AIDE AU SUICIDE</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normAutofit/>
          </a:bodyPr>
          <a:lstStyle/>
          <a:p>
            <a:r>
              <a:rPr lang="fr-CA" sz="2000" dirty="0" smtClean="0"/>
              <a:t>28 SEPTEMBRE 2014:  La Conférence des évêques catholiques du Canada ( CECC) lance une campagne d’éducation et de mobilisation ayant pour thème: «  Un amour qui donne vie – Campagne en faveur des soins palliatifs et des soins à domicile: contre l’euthanasie et le suicide assisté.</a:t>
            </a:r>
          </a:p>
          <a:p>
            <a:r>
              <a:rPr lang="fr-CA" sz="2000" dirty="0" smtClean="0"/>
              <a:t>29 OCTOBRE 2015: La CECC et L’Alliance évangélique du Canada publient une Déclaration commune sur l’euthanasie et l’aide au suicide, déclaration appuyée par plus de 30 dénominations chrétiennes de même que par plus de 20 dirigeants juifs et musulmans à travers le Canada</a:t>
            </a:r>
            <a:endParaRPr lang="fr-CA" sz="2000" dirty="0"/>
          </a:p>
        </p:txBody>
      </p:sp>
      <p:sp>
        <p:nvSpPr>
          <p:cNvPr id="4" name="Espace réservé de la date 3"/>
          <p:cNvSpPr>
            <a:spLocks noGrp="1"/>
          </p:cNvSpPr>
          <p:nvPr>
            <p:ph type="dt" sz="half" idx="10"/>
          </p:nvPr>
        </p:nvSpPr>
        <p:spPr/>
        <p:txBody>
          <a:bodyPr/>
          <a:lstStyle/>
          <a:p>
            <a:r>
              <a:rPr lang="fr-FR" dirty="0" smtClean="0">
                <a:solidFill>
                  <a:schemeClr val="tx1"/>
                </a:solidFill>
              </a:rPr>
              <a:t>2016-03-05</a:t>
            </a:r>
            <a:endParaRPr lang="fr-CA" dirty="0">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19</a:t>
            </a:fld>
            <a:endParaRPr lang="fr-CA"/>
          </a:p>
        </p:txBody>
      </p:sp>
    </p:spTree>
    <p:extLst>
      <p:ext uri="{BB962C8B-B14F-4D97-AF65-F5344CB8AC3E}">
        <p14:creationId xmlns:p14="http://schemas.microsoft.com/office/powerpoint/2010/main" val="1181383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accent1">
                    <a:lumMod val="50000"/>
                  </a:schemeClr>
                </a:solidFill>
              </a:rPr>
              <a:t>INTRODUCTION</a:t>
            </a:r>
            <a:endParaRPr lang="fr-CA" dirty="0">
              <a:solidFill>
                <a:schemeClr val="accent1">
                  <a:lumMod val="50000"/>
                </a:schemeClr>
              </a:solidFill>
            </a:endParaRPr>
          </a:p>
        </p:txBody>
      </p:sp>
      <p:sp>
        <p:nvSpPr>
          <p:cNvPr id="3" name="Espace réservé du contenu 2"/>
          <p:cNvSpPr>
            <a:spLocks noGrp="1"/>
          </p:cNvSpPr>
          <p:nvPr>
            <p:ph idx="1"/>
          </p:nvPr>
        </p:nvSpPr>
        <p:spPr>
          <a:xfrm>
            <a:off x="677334" y="1612900"/>
            <a:ext cx="8596668" cy="4292600"/>
          </a:xfrm>
        </p:spPr>
        <p:txBody>
          <a:bodyPr>
            <a:normAutofit/>
          </a:bodyPr>
          <a:lstStyle/>
          <a:p>
            <a:pPr>
              <a:lnSpc>
                <a:spcPct val="150000"/>
              </a:lnSpc>
            </a:pPr>
            <a:r>
              <a:rPr lang="fr-CA" sz="2000" dirty="0" smtClean="0"/>
              <a:t>LA MALADIE, LA SOUFFRANCE ET LA MORT: D’EXIGEANTES RÉALITÉS DE NOTRE COMMUNE HUMANITÉ</a:t>
            </a:r>
          </a:p>
          <a:p>
            <a:pPr>
              <a:lnSpc>
                <a:spcPct val="150000"/>
              </a:lnSpc>
            </a:pPr>
            <a:r>
              <a:rPr lang="fr-CA" sz="2000" dirty="0" smtClean="0"/>
              <a:t>TOUS ET TOUTES CONFRONTÉS À CES GRANDES RÉALITÉS ET AUX QUESTIONS INCONTOURNABLES ET PROFONDES QU’ELLES SOULÈVENT</a:t>
            </a:r>
          </a:p>
          <a:p>
            <a:pPr>
              <a:lnSpc>
                <a:spcPct val="150000"/>
              </a:lnSpc>
            </a:pPr>
            <a:r>
              <a:rPr lang="fr-CA" sz="2000" dirty="0" smtClean="0"/>
              <a:t>DES SOLUTIONS QUI DOIVENT CHERCHER À LA FOIS LE BIEN DE LA PERSONNE MOURANTE ET CELUI DE LA COLLECTIVITÉ ( FAMILLES, INSTITUTIONS HOSPITALIÈRES, PROFESSIONNELS DE LA SANTÉ, AIDANTS NATURELS, ETC.)</a:t>
            </a:r>
          </a:p>
          <a:p>
            <a:endParaRPr lang="fr-CA" sz="2000" dirty="0" smtClean="0"/>
          </a:p>
          <a:p>
            <a:endParaRPr lang="fr-CA" sz="2000" dirty="0"/>
          </a:p>
        </p:txBody>
      </p:sp>
      <p:sp>
        <p:nvSpPr>
          <p:cNvPr id="4" name="Espace réservé de la date 3"/>
          <p:cNvSpPr>
            <a:spLocks noGrp="1"/>
          </p:cNvSpPr>
          <p:nvPr>
            <p:ph type="dt" sz="half" idx="10"/>
          </p:nvPr>
        </p:nvSpPr>
        <p:spPr/>
        <p:txBody>
          <a:bodyPr/>
          <a:lstStyle/>
          <a:p>
            <a:r>
              <a:rPr lang="fr-FR" dirty="0" smtClean="0">
                <a:solidFill>
                  <a:schemeClr val="tx1"/>
                </a:solidFill>
              </a:rPr>
              <a:t>2016-03-05</a:t>
            </a:r>
            <a:endParaRPr lang="fr-CA" dirty="0">
              <a:solidFill>
                <a:schemeClr val="tx1"/>
              </a:solidFill>
            </a:endParaRPr>
          </a:p>
        </p:txBody>
      </p:sp>
      <p:sp>
        <p:nvSpPr>
          <p:cNvPr id="5" name="Espace réservé du pied de page 4"/>
          <p:cNvSpPr>
            <a:spLocks noGrp="1"/>
          </p:cNvSpPr>
          <p:nvPr>
            <p:ph type="ftr" sz="quarter" idx="11"/>
          </p:nvPr>
        </p:nvSpPr>
        <p:spPr/>
        <p:txBody>
          <a:bodyPr/>
          <a:lstStyle/>
          <a:p>
            <a:r>
              <a:rPr lang="it-IT" dirty="0" smtClean="0">
                <a:solidFill>
                  <a:schemeClr val="tx1"/>
                </a:solidFill>
              </a:rPr>
              <a:t>Pontificia Adademia Pro Vita, XXII General Assembly 2016, Vatican City </a:t>
            </a:r>
            <a:endParaRPr lang="fr-CA" dirty="0">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2</a:t>
            </a:fld>
            <a:endParaRPr lang="fr-CA"/>
          </a:p>
        </p:txBody>
      </p:sp>
    </p:spTree>
    <p:extLst>
      <p:ext uri="{BB962C8B-B14F-4D97-AF65-F5344CB8AC3E}">
        <p14:creationId xmlns:p14="http://schemas.microsoft.com/office/powerpoint/2010/main" val="1547812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II- LES OPPOSANTS À L’EUTHANASIE ET À L’AIDE AU SUICIDE</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normAutofit/>
          </a:bodyPr>
          <a:lstStyle/>
          <a:p>
            <a:r>
              <a:rPr lang="fr-CA" sz="2000" dirty="0" smtClean="0"/>
              <a:t>DÉCEMBRE 2015:  L’Assemblée des évêques du Québec publie une lettre pastorale intitulée: « Approcher la mort avec le Christ ». On y réaffirme clairement que « la loi désignée sous le nom d’aide médicale à mourir est, en vérité, l’euthanasie sur demande.  Ce n’est pas un soin et ne devrait jamais être associé, de quelque façon que ce soit, aux véritables soins de fin de vie que sont les soins palliatifs » (n.2)</a:t>
            </a:r>
          </a:p>
          <a:p>
            <a:r>
              <a:rPr lang="fr-CA" sz="2000" dirty="0"/>
              <a:t> </a:t>
            </a:r>
            <a:r>
              <a:rPr lang="fr-CA" sz="2000" dirty="0" smtClean="0"/>
              <a:t>Cette lettre pastorale est accompagnée d’un parcours de réflexion en cinq étapes sur les soins de fin de vie à la lumière de la Parole de Dieu</a:t>
            </a:r>
            <a:endParaRPr lang="fr-CA" sz="2000" dirty="0"/>
          </a:p>
        </p:txBody>
      </p:sp>
      <p:sp>
        <p:nvSpPr>
          <p:cNvPr id="4" name="Espace réservé de la date 3"/>
          <p:cNvSpPr>
            <a:spLocks noGrp="1"/>
          </p:cNvSpPr>
          <p:nvPr>
            <p:ph type="dt" sz="half" idx="10"/>
          </p:nvPr>
        </p:nvSpPr>
        <p:spPr/>
        <p:txBody>
          <a:bodyPr/>
          <a:lstStyle/>
          <a:p>
            <a:r>
              <a:rPr lang="fr-FR" dirty="0" smtClean="0">
                <a:solidFill>
                  <a:schemeClr val="tx1"/>
                </a:solidFill>
              </a:rPr>
              <a:t>2016-03-05</a:t>
            </a:r>
            <a:endParaRPr lang="fr-CA" dirty="0">
              <a:solidFill>
                <a:schemeClr val="tx1"/>
              </a:solidFill>
            </a:endParaRPr>
          </a:p>
        </p:txBody>
      </p:sp>
      <p:sp>
        <p:nvSpPr>
          <p:cNvPr id="5" name="Espace réservé du pied de page 4"/>
          <p:cNvSpPr>
            <a:spLocks noGrp="1"/>
          </p:cNvSpPr>
          <p:nvPr>
            <p:ph type="ftr" sz="quarter" idx="11"/>
          </p:nvPr>
        </p:nvSpPr>
        <p:spPr/>
        <p:txBody>
          <a:bodyPr/>
          <a:lstStyle/>
          <a:p>
            <a:r>
              <a:rPr lang="it-IT" dirty="0" smtClean="0">
                <a:solidFill>
                  <a:schemeClr val="tx1"/>
                </a:solidFill>
              </a:rPr>
              <a:t>Pontificia Adademia Pro Vita, XXII General Assembly 2016, Vatican City </a:t>
            </a:r>
            <a:endParaRPr lang="fr-CA" dirty="0">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20</a:t>
            </a:fld>
            <a:endParaRPr lang="fr-CA"/>
          </a:p>
        </p:txBody>
      </p:sp>
    </p:spTree>
    <p:extLst>
      <p:ext uri="{BB962C8B-B14F-4D97-AF65-F5344CB8AC3E}">
        <p14:creationId xmlns:p14="http://schemas.microsoft.com/office/powerpoint/2010/main" val="4152307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CONCLUSION</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normAutofit/>
          </a:bodyPr>
          <a:lstStyle/>
          <a:p>
            <a:r>
              <a:rPr lang="fr-CA" sz="2000" dirty="0" smtClean="0"/>
              <a:t>Au Canada, l’euthanasie et l’aide au suicide sont à nos portes.  On invoque les droits et libertés individuelles  et l’autodétermination de la personne, mais on met en veilleuse le bien commun et les valeurs fondamentales nécessaires à la protection de toute vie humaine et au bien vivre ensemble.</a:t>
            </a:r>
          </a:p>
          <a:p>
            <a:r>
              <a:rPr lang="fr-CA" sz="2000" dirty="0" smtClean="0"/>
              <a:t>Une stratégie employée: la confusion dans le langage.  On parle désormais d’aide médicale à mourir, expression qui évacue la connotation éthique ou morale et le caractère périlleux pour le bien commun </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dirty="0" smtClean="0">
                <a:solidFill>
                  <a:schemeClr val="tx1"/>
                </a:solidFill>
              </a:rPr>
              <a:t>Pontificia Adademia Pro Vita, XXII General Assembly 2016, Vatican City </a:t>
            </a:r>
            <a:endParaRPr lang="fr-CA" dirty="0">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21</a:t>
            </a:fld>
            <a:endParaRPr lang="fr-CA"/>
          </a:p>
        </p:txBody>
      </p:sp>
    </p:spTree>
    <p:extLst>
      <p:ext uri="{BB962C8B-B14F-4D97-AF65-F5344CB8AC3E}">
        <p14:creationId xmlns:p14="http://schemas.microsoft.com/office/powerpoint/2010/main" val="2645813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CONCLUSION</a:t>
            </a:r>
            <a:endParaRPr lang="fr-CA" sz="2800" dirty="0">
              <a:solidFill>
                <a:schemeClr val="accent1">
                  <a:lumMod val="50000"/>
                </a:schemeClr>
              </a:solidFill>
            </a:endParaRPr>
          </a:p>
        </p:txBody>
      </p:sp>
      <p:sp>
        <p:nvSpPr>
          <p:cNvPr id="3" name="Espace réservé du contenu 2"/>
          <p:cNvSpPr>
            <a:spLocks noGrp="1"/>
          </p:cNvSpPr>
          <p:nvPr>
            <p:ph idx="1"/>
          </p:nvPr>
        </p:nvSpPr>
        <p:spPr>
          <a:xfrm>
            <a:off x="677334" y="1161535"/>
            <a:ext cx="8596668" cy="4658497"/>
          </a:xfrm>
        </p:spPr>
        <p:txBody>
          <a:bodyPr>
            <a:noAutofit/>
          </a:bodyPr>
          <a:lstStyle/>
          <a:p>
            <a:r>
              <a:rPr lang="fr-CA" sz="2000" dirty="0" smtClean="0"/>
              <a:t>Comme personne chrétienne ou de bonne volonté, comment réagir face à la légalisation de telles pratiques?</a:t>
            </a:r>
          </a:p>
          <a:p>
            <a:r>
              <a:rPr lang="fr-CA" sz="2000" dirty="0" smtClean="0"/>
              <a:t>1) Rappeler que ces actes, même légalement permis ou admis, demeurent moralement inacceptables.  Une formation de la conscience est nécessaire et qui se réalise non à partir d’une loi civile mais à partir de la loi de Dieu inscrite dans son cœur…</a:t>
            </a:r>
          </a:p>
          <a:p>
            <a:r>
              <a:rPr lang="fr-CA" sz="2000" dirty="0" smtClean="0"/>
              <a:t>2) Promouvoir les soins palliatifs et leur accessibilité; refuser qu’ils incluent l’aide médicale à mourir</a:t>
            </a:r>
          </a:p>
          <a:p>
            <a:r>
              <a:rPr lang="fr-CA" sz="2000" dirty="0" smtClean="0"/>
              <a:t>3) Exercer une grande vigilance pour contrer et dénoncer les abus et les dérapages</a:t>
            </a:r>
            <a:endParaRPr lang="fr-CA" sz="2000" dirty="0"/>
          </a:p>
        </p:txBody>
      </p:sp>
      <p:sp>
        <p:nvSpPr>
          <p:cNvPr id="4" name="Espace réservé de la date 3"/>
          <p:cNvSpPr>
            <a:spLocks noGrp="1"/>
          </p:cNvSpPr>
          <p:nvPr>
            <p:ph type="dt" sz="half" idx="10"/>
          </p:nvPr>
        </p:nvSpPr>
        <p:spPr/>
        <p:txBody>
          <a:bodyPr/>
          <a:lstStyle/>
          <a:p>
            <a:r>
              <a:rPr lang="fr-FR" dirty="0" smtClean="0">
                <a:solidFill>
                  <a:schemeClr val="tx1"/>
                </a:solidFill>
              </a:rPr>
              <a:t>2016-03-05</a:t>
            </a:r>
            <a:endParaRPr lang="fr-CA" dirty="0">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22</a:t>
            </a:fld>
            <a:endParaRPr lang="fr-CA"/>
          </a:p>
        </p:txBody>
      </p:sp>
    </p:spTree>
    <p:extLst>
      <p:ext uri="{BB962C8B-B14F-4D97-AF65-F5344CB8AC3E}">
        <p14:creationId xmlns:p14="http://schemas.microsoft.com/office/powerpoint/2010/main" val="3659283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CONCLUSION</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noAutofit/>
          </a:bodyPr>
          <a:lstStyle/>
          <a:p>
            <a:r>
              <a:rPr lang="fr-CA" sz="2000" dirty="0" smtClean="0"/>
              <a:t>4) Soutenir les médecins dits récalcitrants qui refuseront de pratiquer l’euthanasie, surtout lorsqu’ils devront, le moment venu, invoquer le droit à l’objection de conscience</a:t>
            </a:r>
          </a:p>
          <a:p>
            <a:r>
              <a:rPr lang="fr-CA" sz="2000" dirty="0" smtClean="0"/>
              <a:t>5) Nous porter à la défense des membres les plus vulnérables de notre société et être solidaires de ceux et celles qui se trouvent dans les périphéries de nos communautés ou marginalisées ou exclues du dialogue social</a:t>
            </a:r>
          </a:p>
          <a:p>
            <a:r>
              <a:rPr lang="fr-CA" sz="2000" dirty="0" smtClean="0"/>
              <a:t>6) Promouvoir une culture de la vie, dans laquelle chaque personne se sent responsable du bien-être des autres jusqu’à leur mort naturelle; faire preuve de solidarité, d’amour et de vraie compassion</a:t>
            </a:r>
            <a:endParaRPr lang="fr-CA" sz="2000" dirty="0"/>
          </a:p>
        </p:txBody>
      </p:sp>
      <p:sp>
        <p:nvSpPr>
          <p:cNvPr id="4" name="Espace réservé de la date 3"/>
          <p:cNvSpPr>
            <a:spLocks noGrp="1"/>
          </p:cNvSpPr>
          <p:nvPr>
            <p:ph type="dt" sz="half" idx="10"/>
          </p:nvPr>
        </p:nvSpPr>
        <p:spPr/>
        <p:txBody>
          <a:bodyPr/>
          <a:lstStyle/>
          <a:p>
            <a:r>
              <a:rPr lang="fr-FR" dirty="0" smtClean="0">
                <a:solidFill>
                  <a:schemeClr val="tx1"/>
                </a:solidFill>
              </a:rPr>
              <a:t>2016-03-05</a:t>
            </a:r>
            <a:endParaRPr lang="fr-CA" dirty="0">
              <a:solidFill>
                <a:schemeClr val="tx1"/>
              </a:solidFill>
            </a:endParaRPr>
          </a:p>
        </p:txBody>
      </p:sp>
      <p:sp>
        <p:nvSpPr>
          <p:cNvPr id="5" name="Espace réservé du pied de page 4"/>
          <p:cNvSpPr>
            <a:spLocks noGrp="1"/>
          </p:cNvSpPr>
          <p:nvPr>
            <p:ph type="ftr" sz="quarter" idx="11"/>
          </p:nvPr>
        </p:nvSpPr>
        <p:spPr/>
        <p:txBody>
          <a:bodyPr/>
          <a:lstStyle/>
          <a:p>
            <a:r>
              <a:rPr lang="it-IT" dirty="0" smtClean="0">
                <a:solidFill>
                  <a:schemeClr val="tx1"/>
                </a:solidFill>
              </a:rPr>
              <a:t>Pontificia Adademia Pro Vita, XXII General Assembly 2016, Vatican City </a:t>
            </a:r>
            <a:endParaRPr lang="fr-CA" dirty="0">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23</a:t>
            </a:fld>
            <a:endParaRPr lang="fr-CA"/>
          </a:p>
        </p:txBody>
      </p:sp>
    </p:spTree>
    <p:extLst>
      <p:ext uri="{BB962C8B-B14F-4D97-AF65-F5344CB8AC3E}">
        <p14:creationId xmlns:p14="http://schemas.microsoft.com/office/powerpoint/2010/main" val="3009853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A" dirty="0"/>
          </a:p>
        </p:txBody>
      </p:sp>
      <p:sp>
        <p:nvSpPr>
          <p:cNvPr id="3" name="Espace réservé du contenu 2"/>
          <p:cNvSpPr>
            <a:spLocks noGrp="1"/>
          </p:cNvSpPr>
          <p:nvPr>
            <p:ph idx="1"/>
          </p:nvPr>
        </p:nvSpPr>
        <p:spPr/>
        <p:txBody>
          <a:bodyPr/>
          <a:lstStyle/>
          <a:p>
            <a:endParaRPr lang="fr-CA"/>
          </a:p>
        </p:txBody>
      </p:sp>
      <p:sp>
        <p:nvSpPr>
          <p:cNvPr id="4" name="Espace réservé de la date 3"/>
          <p:cNvSpPr>
            <a:spLocks noGrp="1"/>
          </p:cNvSpPr>
          <p:nvPr>
            <p:ph type="dt" sz="half" idx="10"/>
          </p:nvPr>
        </p:nvSpPr>
        <p:spPr/>
        <p:txBody>
          <a:bodyPr/>
          <a:lstStyle/>
          <a:p>
            <a:r>
              <a:rPr lang="fr-FR" smtClean="0"/>
              <a:t>2016-03-05</a:t>
            </a:r>
            <a:endParaRPr lang="fr-CA"/>
          </a:p>
        </p:txBody>
      </p:sp>
      <p:sp>
        <p:nvSpPr>
          <p:cNvPr id="5" name="Espace réservé du pied de page 4"/>
          <p:cNvSpPr>
            <a:spLocks noGrp="1"/>
          </p:cNvSpPr>
          <p:nvPr>
            <p:ph type="ftr" sz="quarter" idx="11"/>
          </p:nvPr>
        </p:nvSpPr>
        <p:spPr/>
        <p:txBody>
          <a:bodyPr/>
          <a:lstStyle/>
          <a:p>
            <a:r>
              <a:rPr lang="it-IT" smtClean="0"/>
              <a:t>Pontificia Adademia Pro Vita, XXII General Assembly 2016, Vatican City </a:t>
            </a:r>
            <a:endParaRPr lang="fr-CA"/>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24</a:t>
            </a:fld>
            <a:endParaRPr lang="fr-CA"/>
          </a:p>
        </p:txBody>
      </p:sp>
    </p:spTree>
    <p:extLst>
      <p:ext uri="{BB962C8B-B14F-4D97-AF65-F5344CB8AC3E}">
        <p14:creationId xmlns:p14="http://schemas.microsoft.com/office/powerpoint/2010/main" val="77747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accent1">
                    <a:lumMod val="50000"/>
                  </a:schemeClr>
                </a:solidFill>
              </a:rPr>
              <a:t>INTRODUCTION</a:t>
            </a:r>
            <a:endParaRPr lang="fr-CA" dirty="0">
              <a:solidFill>
                <a:schemeClr val="accent1">
                  <a:lumMod val="50000"/>
                </a:schemeClr>
              </a:solidFill>
            </a:endParaRPr>
          </a:p>
        </p:txBody>
      </p:sp>
      <p:sp>
        <p:nvSpPr>
          <p:cNvPr id="3" name="Espace réservé du contenu 2"/>
          <p:cNvSpPr>
            <a:spLocks noGrp="1"/>
          </p:cNvSpPr>
          <p:nvPr>
            <p:ph idx="1"/>
          </p:nvPr>
        </p:nvSpPr>
        <p:spPr>
          <a:xfrm>
            <a:off x="677334" y="1536700"/>
            <a:ext cx="8596668" cy="4368800"/>
          </a:xfrm>
        </p:spPr>
        <p:txBody>
          <a:bodyPr>
            <a:normAutofit/>
          </a:bodyPr>
          <a:lstStyle/>
          <a:p>
            <a:pPr>
              <a:lnSpc>
                <a:spcPct val="150000"/>
              </a:lnSpc>
            </a:pPr>
            <a:r>
              <a:rPr lang="fr-CA" sz="2000" dirty="0" smtClean="0"/>
              <a:t>DES CRITÈRES FONDAMENTAUX:  LA DIGNITÉ INHÉRENTE DE LA PERSONNE, LE RESPECT DE LA VIE, LA SOLLICITUDE POUR AUTRUI, L’INTERDÉPENDANCE, LA SOLIDARITÉ ET LA RESPONSABILITÉ POUR LES PETITS ET LES FAIBLES</a:t>
            </a:r>
          </a:p>
          <a:p>
            <a:pPr>
              <a:lnSpc>
                <a:spcPct val="150000"/>
              </a:lnSpc>
            </a:pPr>
            <a:r>
              <a:rPr lang="fr-CA" sz="2000" dirty="0" smtClean="0"/>
              <a:t>A LA FIN DE LA VIE, LE CRI DU MOURANT: SURTOUT UNE DEMANDE D’ACCOMPAGNEMENT, DE SOLIDARITÉ, DE SOUTIEN ET DE COMPASSION</a:t>
            </a:r>
          </a:p>
          <a:p>
            <a:pPr>
              <a:lnSpc>
                <a:spcPct val="150000"/>
              </a:lnSpc>
            </a:pPr>
            <a:endParaRPr lang="fr-CA" sz="2000" dirty="0" smtClean="0"/>
          </a:p>
          <a:p>
            <a:pPr>
              <a:lnSpc>
                <a:spcPct val="150000"/>
              </a:lnSpc>
            </a:pPr>
            <a:endParaRPr lang="fr-CA" sz="2000" dirty="0"/>
          </a:p>
        </p:txBody>
      </p:sp>
      <p:sp>
        <p:nvSpPr>
          <p:cNvPr id="4" name="Espace réservé de la date 3"/>
          <p:cNvSpPr>
            <a:spLocks noGrp="1"/>
          </p:cNvSpPr>
          <p:nvPr>
            <p:ph type="dt" sz="half" idx="10"/>
          </p:nvPr>
        </p:nvSpPr>
        <p:spPr/>
        <p:txBody>
          <a:bodyPr/>
          <a:lstStyle/>
          <a:p>
            <a:r>
              <a:rPr lang="fr-FR" dirty="0" smtClean="0">
                <a:solidFill>
                  <a:schemeClr val="tx1"/>
                </a:solidFill>
              </a:rPr>
              <a:t>2016-03-05</a:t>
            </a:r>
            <a:endParaRPr lang="fr-CA" dirty="0">
              <a:solidFill>
                <a:schemeClr val="tx1"/>
              </a:solidFill>
            </a:endParaRPr>
          </a:p>
        </p:txBody>
      </p:sp>
      <p:sp>
        <p:nvSpPr>
          <p:cNvPr id="5" name="Espace réservé du pied de page 4"/>
          <p:cNvSpPr>
            <a:spLocks noGrp="1"/>
          </p:cNvSpPr>
          <p:nvPr>
            <p:ph type="ftr" sz="quarter" idx="11"/>
          </p:nvPr>
        </p:nvSpPr>
        <p:spPr/>
        <p:txBody>
          <a:bodyPr/>
          <a:lstStyle/>
          <a:p>
            <a:r>
              <a:rPr lang="it-IT" dirty="0" smtClean="0">
                <a:solidFill>
                  <a:schemeClr val="tx1"/>
                </a:solidFill>
              </a:rPr>
              <a:t>Pontificia Adademia Pro Vita, XXII General Assembly 2016, Vatican City </a:t>
            </a:r>
            <a:endParaRPr lang="fr-CA" dirty="0">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3</a:t>
            </a:fld>
            <a:endParaRPr lang="fr-CA"/>
          </a:p>
        </p:txBody>
      </p:sp>
    </p:spTree>
    <p:extLst>
      <p:ext uri="{BB962C8B-B14F-4D97-AF65-F5344CB8AC3E}">
        <p14:creationId xmlns:p14="http://schemas.microsoft.com/office/powerpoint/2010/main" val="408368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ASSISTÉ: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normAutofit/>
          </a:bodyPr>
          <a:lstStyle/>
          <a:p>
            <a:r>
              <a:rPr lang="fr-CA" sz="2000" dirty="0" smtClean="0"/>
              <a:t>1- UNE REMARQUE GÉNÉRALE:</a:t>
            </a:r>
          </a:p>
          <a:p>
            <a:pPr marL="0" indent="0">
              <a:buNone/>
            </a:pPr>
            <a:r>
              <a:rPr lang="fr-CA" sz="2000" dirty="0"/>
              <a:t> </a:t>
            </a:r>
            <a:r>
              <a:rPr lang="fr-CA" sz="2000" dirty="0" smtClean="0"/>
              <a:t>       - Au Canada, acceptation croissante de la mort provoquée et un changement profond d’attitude envers l’euthanasie</a:t>
            </a:r>
          </a:p>
          <a:p>
            <a:pPr marL="0" indent="0">
              <a:buNone/>
            </a:pPr>
            <a:r>
              <a:rPr lang="fr-CA" sz="2000" dirty="0"/>
              <a:t> </a:t>
            </a:r>
            <a:r>
              <a:rPr lang="fr-CA" sz="2000" dirty="0" smtClean="0"/>
              <a:t>        - </a:t>
            </a:r>
            <a:r>
              <a:rPr lang="fr-CA" sz="2000" dirty="0"/>
              <a:t> </a:t>
            </a:r>
            <a:r>
              <a:rPr lang="fr-CA" sz="2000" dirty="0" smtClean="0"/>
              <a:t>Quelques raisons de ce changement:</a:t>
            </a:r>
          </a:p>
          <a:p>
            <a:pPr marL="0" indent="0">
              <a:buNone/>
            </a:pPr>
            <a:r>
              <a:rPr lang="fr-CA" sz="2000" dirty="0"/>
              <a:t> </a:t>
            </a:r>
            <a:r>
              <a:rPr lang="fr-CA" sz="2000" dirty="0" smtClean="0"/>
              <a:t>            - perte du sens de la vie et de la foi</a:t>
            </a:r>
          </a:p>
          <a:p>
            <a:pPr marL="0" indent="0">
              <a:buNone/>
            </a:pPr>
            <a:r>
              <a:rPr lang="fr-CA" sz="2000" dirty="0"/>
              <a:t> </a:t>
            </a:r>
            <a:r>
              <a:rPr lang="fr-CA" sz="2000" dirty="0" smtClean="0"/>
              <a:t>            - valeur accordée à la liberté et l’autonomie personnelle</a:t>
            </a:r>
          </a:p>
          <a:p>
            <a:pPr marL="0" indent="0">
              <a:buNone/>
            </a:pPr>
            <a:r>
              <a:rPr lang="fr-CA" sz="2000" dirty="0"/>
              <a:t> </a:t>
            </a:r>
            <a:r>
              <a:rPr lang="fr-CA" sz="2000" dirty="0" smtClean="0"/>
              <a:t>             - manifestation d’une prétendue compassion</a:t>
            </a:r>
          </a:p>
          <a:p>
            <a:pPr marL="0" indent="0">
              <a:buNone/>
            </a:pPr>
            <a:r>
              <a:rPr lang="fr-CA" sz="2000" dirty="0"/>
              <a:t> </a:t>
            </a:r>
            <a:r>
              <a:rPr lang="fr-CA" sz="2000" dirty="0" smtClean="0"/>
              <a:t>             - non discrimination envers les personnes incapables…                 </a:t>
            </a:r>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4</a:t>
            </a:fld>
            <a:endParaRPr lang="fr-CA"/>
          </a:p>
        </p:txBody>
      </p:sp>
    </p:spTree>
    <p:extLst>
      <p:ext uri="{BB962C8B-B14F-4D97-AF65-F5344CB8AC3E}">
        <p14:creationId xmlns:p14="http://schemas.microsoft.com/office/powerpoint/2010/main" val="3492292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lstStyle/>
          <a:p>
            <a:r>
              <a:rPr lang="fr-CA" dirty="0" smtClean="0"/>
              <a:t>2- QUELQUES FAITS MARQUANTS DU DÉBAT</a:t>
            </a:r>
          </a:p>
          <a:p>
            <a:pPr marL="0" indent="0">
              <a:buNone/>
            </a:pPr>
            <a:endParaRPr lang="fr-CA" dirty="0" smtClean="0"/>
          </a:p>
          <a:p>
            <a:r>
              <a:rPr lang="fr-CA" sz="2000" dirty="0" smtClean="0"/>
              <a:t>- L’affaire Sue Rodriguez: dame atteinte de la maladie de Lou </a:t>
            </a:r>
            <a:r>
              <a:rPr lang="fr-CA" sz="2000" dirty="0" err="1" smtClean="0"/>
              <a:t>Gehrig</a:t>
            </a:r>
            <a:endParaRPr lang="fr-CA" sz="2000" dirty="0" smtClean="0"/>
          </a:p>
          <a:p>
            <a:pPr marL="0" indent="0">
              <a:buNone/>
            </a:pPr>
            <a:r>
              <a:rPr lang="fr-CA" sz="2000" dirty="0" smtClean="0"/>
              <a:t>     </a:t>
            </a:r>
          </a:p>
          <a:p>
            <a:pPr marL="0" indent="0">
              <a:buNone/>
            </a:pPr>
            <a:r>
              <a:rPr lang="fr-CA" sz="2000" dirty="0" smtClean="0"/>
              <a:t> En 1993, cette dame demande l’aide au suicide. La Cour suprême du Canada maintient l’interdiction du Code criminel.  Malgré cette interdiction et défiant le Code criminel, un médecin dont l’anonymat a été maintenu  assisté cette femme à mourir, en février 1994. Pas d’enquête ni poursuite légale.</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5</a:t>
            </a:fld>
            <a:endParaRPr lang="fr-CA"/>
          </a:p>
        </p:txBody>
      </p:sp>
    </p:spTree>
    <p:extLst>
      <p:ext uri="{BB962C8B-B14F-4D97-AF65-F5344CB8AC3E}">
        <p14:creationId xmlns:p14="http://schemas.microsoft.com/office/powerpoint/2010/main" val="1965795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lstStyle/>
          <a:p>
            <a:r>
              <a:rPr lang="fr-CA" dirty="0" smtClean="0"/>
              <a:t>2- QUELQUES FAITS MARQUANTS DU DÉBAT</a:t>
            </a:r>
          </a:p>
          <a:p>
            <a:endParaRPr lang="fr-CA" dirty="0" smtClean="0"/>
          </a:p>
          <a:p>
            <a:pPr>
              <a:buFontTx/>
              <a:buChar char="-"/>
            </a:pPr>
            <a:r>
              <a:rPr lang="fr-CA" sz="2000" dirty="0" smtClean="0"/>
              <a:t>Le cas Robert Latimer:   </a:t>
            </a:r>
          </a:p>
          <a:p>
            <a:pPr>
              <a:buFontTx/>
              <a:buChar char="-"/>
            </a:pPr>
            <a:r>
              <a:rPr lang="fr-CA" sz="2000" dirty="0" smtClean="0"/>
              <a:t>En octobre 1993, ce fermier de Saskatchewan tue sa fille Tracy, âgée de 12 ans et lourdement handicapée,  par empoisonnement à l’oxyde de carbone. Procès pour meurtre en 1994  dont l’issue fut une sentence à la prison à perpétuité.  En 2001,maintien de la sentence par la Cour suprême.</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6</a:t>
            </a:fld>
            <a:endParaRPr lang="fr-CA"/>
          </a:p>
        </p:txBody>
      </p:sp>
    </p:spTree>
    <p:extLst>
      <p:ext uri="{BB962C8B-B14F-4D97-AF65-F5344CB8AC3E}">
        <p14:creationId xmlns:p14="http://schemas.microsoft.com/office/powerpoint/2010/main" val="358862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lstStyle/>
          <a:p>
            <a:r>
              <a:rPr lang="fr-CA" dirty="0" smtClean="0"/>
              <a:t>2- QUELQUES FAITS MARQUANTS DU DÉBAT</a:t>
            </a:r>
          </a:p>
          <a:p>
            <a:endParaRPr lang="fr-CA" dirty="0" smtClean="0"/>
          </a:p>
          <a:p>
            <a:r>
              <a:rPr lang="fr-CA" sz="2000" dirty="0" smtClean="0"/>
              <a:t>- NANCY B.</a:t>
            </a:r>
            <a:endParaRPr lang="fr-CA" sz="2000" dirty="0"/>
          </a:p>
          <a:p>
            <a:pPr marL="0" indent="0">
              <a:buNone/>
            </a:pPr>
            <a:r>
              <a:rPr lang="fr-CA" sz="2000" dirty="0" smtClean="0"/>
              <a:t>     En 1993, cette jeune Québécoise, victime du syndrome de Guillain-Barré, fait appel à la Cour supérieure du Québec pour être débranchée des appareils qui la maintiennent en vie .</a:t>
            </a:r>
          </a:p>
          <a:p>
            <a:pPr marL="0" indent="0">
              <a:buNone/>
            </a:pPr>
            <a:r>
              <a:rPr lang="fr-CA" sz="2000" dirty="0" smtClean="0"/>
              <a:t>Elle gagne sa cause et meurt dans la plus grande discrétion.</a:t>
            </a:r>
          </a:p>
          <a:p>
            <a:pPr marL="0" indent="0">
              <a:buNone/>
            </a:pPr>
            <a:r>
              <a:rPr lang="fr-CA" sz="2000" dirty="0" smtClean="0"/>
              <a:t>Arguments invoqués: autonomie et droit de refuser un traitement</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7</a:t>
            </a:fld>
            <a:endParaRPr lang="fr-CA"/>
          </a:p>
        </p:txBody>
      </p:sp>
    </p:spTree>
    <p:extLst>
      <p:ext uri="{BB962C8B-B14F-4D97-AF65-F5344CB8AC3E}">
        <p14:creationId xmlns:p14="http://schemas.microsoft.com/office/powerpoint/2010/main" val="3908708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lstStyle/>
          <a:p>
            <a:r>
              <a:rPr lang="fr-CA" dirty="0" smtClean="0"/>
              <a:t>2- QUELQUES FAITS MARQUANTS DU DÉBAT</a:t>
            </a:r>
          </a:p>
          <a:p>
            <a:endParaRPr lang="fr-CA" dirty="0"/>
          </a:p>
          <a:p>
            <a:pPr marL="0" indent="0">
              <a:buNone/>
            </a:pPr>
            <a:r>
              <a:rPr lang="fr-CA" dirty="0" smtClean="0"/>
              <a:t>    </a:t>
            </a:r>
            <a:r>
              <a:rPr lang="fr-CA" sz="2000" dirty="0" smtClean="0"/>
              <a:t>- DÉCEMBRE 1994:  Sondage Gallup auprès de 1002 canadiens adultes:  50% d’accord pour mettre fin à la vie d’un enfant souffrant d’une maladie incurable, 35% contre, 15% sans opinion.</a:t>
            </a:r>
          </a:p>
          <a:p>
            <a:pPr marL="0" indent="0" algn="r">
              <a:buNone/>
            </a:pPr>
            <a:r>
              <a:rPr lang="fr-CA" sz="2000" dirty="0" smtClean="0"/>
              <a:t>76% en faveur de l’aide au suicide par un médecin, 16% contre et 8% sans opinion </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8</a:t>
            </a:fld>
            <a:endParaRPr lang="fr-CA"/>
          </a:p>
        </p:txBody>
      </p:sp>
    </p:spTree>
    <p:extLst>
      <p:ext uri="{BB962C8B-B14F-4D97-AF65-F5344CB8AC3E}">
        <p14:creationId xmlns:p14="http://schemas.microsoft.com/office/powerpoint/2010/main" val="3552027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solidFill>
                  <a:schemeClr val="accent1">
                    <a:lumMod val="50000"/>
                  </a:schemeClr>
                </a:solidFill>
              </a:rPr>
              <a:t>I- L’EUTHANASIE ET L’AIDE AU SUICIDE: LA SITUATION AU CANADA</a:t>
            </a:r>
            <a:endParaRPr lang="fr-CA" sz="2800" dirty="0">
              <a:solidFill>
                <a:schemeClr val="accent1">
                  <a:lumMod val="50000"/>
                </a:schemeClr>
              </a:solidFill>
            </a:endParaRPr>
          </a:p>
        </p:txBody>
      </p:sp>
      <p:sp>
        <p:nvSpPr>
          <p:cNvPr id="3" name="Espace réservé du contenu 2"/>
          <p:cNvSpPr>
            <a:spLocks noGrp="1"/>
          </p:cNvSpPr>
          <p:nvPr>
            <p:ph idx="1"/>
          </p:nvPr>
        </p:nvSpPr>
        <p:spPr/>
        <p:txBody>
          <a:bodyPr/>
          <a:lstStyle/>
          <a:p>
            <a:r>
              <a:rPr lang="fr-CA" dirty="0" smtClean="0"/>
              <a:t>2- QUELQUES FAITS MARQUANTS DU DÉBAT</a:t>
            </a:r>
          </a:p>
          <a:p>
            <a:endParaRPr lang="fr-CA" dirty="0"/>
          </a:p>
          <a:p>
            <a:r>
              <a:rPr lang="fr-CA" sz="2000" dirty="0" smtClean="0"/>
              <a:t>JUIN 1995:</a:t>
            </a:r>
          </a:p>
          <a:p>
            <a:pPr marL="0" indent="0">
              <a:buNone/>
            </a:pPr>
            <a:r>
              <a:rPr lang="fr-CA" sz="2000" dirty="0"/>
              <a:t> </a:t>
            </a:r>
            <a:r>
              <a:rPr lang="fr-CA" sz="2000" dirty="0" smtClean="0"/>
              <a:t>  Un comité spécial du Sénat se prononce sur la question.</a:t>
            </a:r>
          </a:p>
          <a:p>
            <a:pPr marL="0" indent="0">
              <a:buNone/>
            </a:pPr>
            <a:r>
              <a:rPr lang="fr-CA" sz="2000" dirty="0"/>
              <a:t> </a:t>
            </a:r>
            <a:r>
              <a:rPr lang="fr-CA" sz="2000" dirty="0" smtClean="0"/>
              <a:t>   La majorité des membres maintient la criminalité de l’euthanasie et de l’aide au suicide</a:t>
            </a:r>
            <a:endParaRPr lang="fr-CA" sz="2000" dirty="0"/>
          </a:p>
        </p:txBody>
      </p:sp>
      <p:sp>
        <p:nvSpPr>
          <p:cNvPr id="4" name="Espace réservé de la date 3"/>
          <p:cNvSpPr>
            <a:spLocks noGrp="1"/>
          </p:cNvSpPr>
          <p:nvPr>
            <p:ph type="dt" sz="half" idx="10"/>
          </p:nvPr>
        </p:nvSpPr>
        <p:spPr/>
        <p:txBody>
          <a:bodyPr/>
          <a:lstStyle/>
          <a:p>
            <a:r>
              <a:rPr lang="fr-FR" smtClean="0">
                <a:solidFill>
                  <a:schemeClr val="tx1"/>
                </a:solidFill>
              </a:rPr>
              <a:t>2016-03-05</a:t>
            </a:r>
            <a:endParaRPr lang="fr-CA">
              <a:solidFill>
                <a:schemeClr val="tx1"/>
              </a:solidFill>
            </a:endParaRPr>
          </a:p>
        </p:txBody>
      </p:sp>
      <p:sp>
        <p:nvSpPr>
          <p:cNvPr id="5" name="Espace réservé du pied de page 4"/>
          <p:cNvSpPr>
            <a:spLocks noGrp="1"/>
          </p:cNvSpPr>
          <p:nvPr>
            <p:ph type="ftr" sz="quarter" idx="11"/>
          </p:nvPr>
        </p:nvSpPr>
        <p:spPr/>
        <p:txBody>
          <a:bodyPr/>
          <a:lstStyle/>
          <a:p>
            <a:r>
              <a:rPr lang="it-IT" smtClean="0">
                <a:solidFill>
                  <a:schemeClr val="tx1"/>
                </a:solidFill>
              </a:rPr>
              <a:t>Pontificia Adademia Pro Vita, XXII General Assembly 2016, Vatican City </a:t>
            </a:r>
            <a:endParaRPr lang="fr-CA">
              <a:solidFill>
                <a:schemeClr val="tx1"/>
              </a:solidFill>
            </a:endParaRPr>
          </a:p>
        </p:txBody>
      </p:sp>
      <p:sp>
        <p:nvSpPr>
          <p:cNvPr id="6" name="Espace réservé du numéro de diapositive 5"/>
          <p:cNvSpPr>
            <a:spLocks noGrp="1"/>
          </p:cNvSpPr>
          <p:nvPr>
            <p:ph type="sldNum" sz="quarter" idx="12"/>
          </p:nvPr>
        </p:nvSpPr>
        <p:spPr/>
        <p:txBody>
          <a:bodyPr/>
          <a:lstStyle/>
          <a:p>
            <a:fld id="{6CD1FD44-B06F-42D1-8AE0-2951901EBEB5}" type="slidenum">
              <a:rPr lang="fr-CA" smtClean="0"/>
              <a:t>9</a:t>
            </a:fld>
            <a:endParaRPr lang="fr-CA"/>
          </a:p>
        </p:txBody>
      </p:sp>
    </p:spTree>
    <p:extLst>
      <p:ext uri="{BB962C8B-B14F-4D97-AF65-F5344CB8AC3E}">
        <p14:creationId xmlns:p14="http://schemas.microsoft.com/office/powerpoint/2010/main" val="1110383112"/>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243</TotalTime>
  <Words>2002</Words>
  <Application>Microsoft Office PowerPoint</Application>
  <PresentationFormat>Grand écran</PresentationFormat>
  <Paragraphs>189</Paragraphs>
  <Slides>24</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24</vt:i4>
      </vt:variant>
    </vt:vector>
  </HeadingPairs>
  <TitlesOfParts>
    <vt:vector size="29" baseType="lpstr">
      <vt:lpstr>Arial</vt:lpstr>
      <vt:lpstr>Calibri</vt:lpstr>
      <vt:lpstr>Trebuchet MS</vt:lpstr>
      <vt:lpstr>Wingdings 3</vt:lpstr>
      <vt:lpstr>Facette</vt:lpstr>
      <vt:lpstr>LA SITUATION DE L’EUTHANASIE  ET DU SUICIDE ASSISTÉ  AU CANADA</vt:lpstr>
      <vt:lpstr>INTRODUCTION</vt:lpstr>
      <vt:lpstr>INTRODUCTION</vt:lpstr>
      <vt:lpstr>I- L’EUTHANASIE ET L’AIDE AU SUICIDE ASSISTÉ: LA SITUATION AU CANADA</vt:lpstr>
      <vt:lpstr>I- L’EUTHANASIE ET L’AIDE AU SUICIDE: LA SITUATION AU CANADA</vt:lpstr>
      <vt:lpstr>I- L’EUTHANASIE ET L’AIDE AU SUICIDE: LA SITUATION AU CANADA</vt:lpstr>
      <vt:lpstr>I- L’EUTHANASIE ET L’AIDE AU SUICIDE: LA SITUATION AU CANADA</vt:lpstr>
      <vt:lpstr>I- L’EUTHANASIE ET L’AIDE AU SUICIDE: LA SITUATION AU CANADA</vt:lpstr>
      <vt:lpstr>I- L’EUTHANASIE ET L’AIDE AU SUICIDE: LA SITUATION AU CANADA</vt:lpstr>
      <vt:lpstr>I- L’EUTHANASIE ET L’AIDE AU SUICIDE: LA SITUATION AU CANADA</vt:lpstr>
      <vt:lpstr>I- L’EUTHANASIE ET L’AIDE AU SUICIDE: LA SITUATION AU CANADA</vt:lpstr>
      <vt:lpstr>I- L’EUTHANASIE ET L’AIDE AU SUICIDE: LA SITUATION AU CANADA</vt:lpstr>
      <vt:lpstr>I- L’EUTHANASIE ET L’AIDE AU SUICIDE: LA SITUATION AU CANADA</vt:lpstr>
      <vt:lpstr>I- L’EUTHANASIE ET L’AIDE AU SUICIDE: LA SITUATION AU CANADA</vt:lpstr>
      <vt:lpstr>I- L’EUTHANASIE ET L’AIDE AU SUICIDE: LA SITUATION AU CANADA</vt:lpstr>
      <vt:lpstr>I- L’EUTHANASIE ET L’AIDE AU SUICIDE: LA SITUATION AU CANADA</vt:lpstr>
      <vt:lpstr>II- LES OPPOSANTS À L’EUTHANASIE ET À L’AIDE AU SUICIDE</vt:lpstr>
      <vt:lpstr>II- LES OPPOSANTS À L’EUTHANASIE ET À L’AIDE AU SUICIDE</vt:lpstr>
      <vt:lpstr>II- LES OPPOSANTS À L’EUTHANASIE ET L’AIDE AU SUICIDE</vt:lpstr>
      <vt:lpstr>II- LES OPPOSANTS À L’EUTHANASIE ET À L’AIDE AU SUICIDE</vt:lpstr>
      <vt:lpstr>CONCLUSION</vt:lpstr>
      <vt:lpstr>CONCLUSION</vt:lpstr>
      <vt:lpstr>CONCLUSION</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SITUATION DE L’EUTHANASIE ET DU SUICIDE ASSISTÉ AU CANADA</dc:title>
  <dc:creator>Mgr Noël Simard</dc:creator>
  <cp:lastModifiedBy>Pascale Grenier</cp:lastModifiedBy>
  <cp:revision>32</cp:revision>
  <cp:lastPrinted>2016-02-25T18:25:33Z</cp:lastPrinted>
  <dcterms:created xsi:type="dcterms:W3CDTF">2016-02-24T22:01:53Z</dcterms:created>
  <dcterms:modified xsi:type="dcterms:W3CDTF">2016-03-07T16:03:50Z</dcterms:modified>
</cp:coreProperties>
</file>